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More Sugar" charset="1" panose="00000000000000000000"/>
      <p:regular r:id="rId14"/>
    </p:embeddedFont>
    <p:embeddedFont>
      <p:font typeface="More Sugar Thin"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gif" Type="http://schemas.openxmlformats.org/officeDocument/2006/relationships/image"/><Relationship Id="rId11" Target="../media/image10.gif" Type="http://schemas.openxmlformats.org/officeDocument/2006/relationships/image"/><Relationship Id="rId12" Target="../media/image11.gif" Type="http://schemas.openxmlformats.org/officeDocument/2006/relationships/image"/><Relationship Id="rId13" Target="../media/image12.gif"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gif"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gif" Type="http://schemas.openxmlformats.org/officeDocument/2006/relationships/image"/><Relationship Id="rId8" Target="../media/image7.gif" Type="http://schemas.openxmlformats.org/officeDocument/2006/relationships/image"/><Relationship Id="rId9" Target="../media/image8.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29.png" Type="http://schemas.openxmlformats.org/officeDocument/2006/relationships/image"/><Relationship Id="rId20" Target="../media/image43.png" Type="http://schemas.openxmlformats.org/officeDocument/2006/relationships/image"/><Relationship Id="rId21" Target="../media/image44.svg" Type="http://schemas.openxmlformats.org/officeDocument/2006/relationships/image"/><Relationship Id="rId22" Target="../media/image17.png" Type="http://schemas.openxmlformats.org/officeDocument/2006/relationships/image"/><Relationship Id="rId23" Target="../media/image18.sv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2" Target="../media/image45.gif"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15" Target="../media/image48.gif" Type="http://schemas.openxmlformats.org/officeDocument/2006/relationships/image"/><Relationship Id="rId2" Target="../media/image45.gif"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49.gif" Type="http://schemas.openxmlformats.org/officeDocument/2006/relationships/image"/><Relationship Id="rId2" Target="../media/image45.gif"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095952" y="560439"/>
            <a:ext cx="4583061" cy="458306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590094" y="1406320"/>
            <a:ext cx="3047668" cy="68572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46104" y="1439752"/>
            <a:ext cx="2996191" cy="618861"/>
          </a:xfrm>
          <a:prstGeom prst="rect">
            <a:avLst/>
          </a:prstGeom>
        </p:spPr>
      </p:pic>
      <p:sp>
        <p:nvSpPr>
          <p:cNvPr name="Freeform 5" id="5"/>
          <p:cNvSpPr/>
          <p:nvPr/>
        </p:nvSpPr>
        <p:spPr>
          <a:xfrm flipH="false" flipV="false" rot="0">
            <a:off x="-946628" y="4467174"/>
            <a:ext cx="7184571" cy="4114800"/>
          </a:xfrm>
          <a:custGeom>
            <a:avLst/>
            <a:gdLst/>
            <a:ahLst/>
            <a:cxnLst/>
            <a:rect r="r" b="b" t="t" l="l"/>
            <a:pathLst>
              <a:path h="4114800" w="7184571">
                <a:moveTo>
                  <a:pt x="0" y="0"/>
                </a:moveTo>
                <a:lnTo>
                  <a:pt x="7184572" y="0"/>
                </a:lnTo>
                <a:lnTo>
                  <a:pt x="718457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6" id="6"/>
          <p:cNvPicPr>
            <a:picLocks noChangeAspect="true"/>
          </p:cNvPicPr>
          <p:nvPr/>
        </p:nvPicPr>
        <p:blipFill>
          <a:blip r:embed="rId7"/>
          <a:srcRect l="0" t="0" r="0" b="0"/>
          <a:stretch>
            <a:fillRect/>
          </a:stretch>
        </p:blipFill>
        <p:spPr>
          <a:xfrm flipH="false" flipV="false" rot="0">
            <a:off x="-777794" y="6524574"/>
            <a:ext cx="2830237" cy="1964838"/>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429311">
            <a:off x="-383718" y="9304178"/>
            <a:ext cx="3459645" cy="415157"/>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16688975" y="1564017"/>
            <a:ext cx="2603134" cy="989191"/>
          </a:xfrm>
          <a:prstGeom prst="rect">
            <a:avLst/>
          </a:prstGeom>
        </p:spPr>
      </p:pic>
      <p:pic>
        <p:nvPicPr>
          <p:cNvPr name="Picture 9" id="9"/>
          <p:cNvPicPr>
            <a:picLocks noChangeAspect="true"/>
          </p:cNvPicPr>
          <p:nvPr/>
        </p:nvPicPr>
        <p:blipFill>
          <a:blip r:embed="rId10"/>
          <a:srcRect l="0" t="0" r="0" b="0"/>
          <a:stretch>
            <a:fillRect/>
          </a:stretch>
        </p:blipFill>
        <p:spPr>
          <a:xfrm flipH="false" flipV="false" rot="0">
            <a:off x="-1252235" y="3216239"/>
            <a:ext cx="3123813" cy="843430"/>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16439448" y="4314162"/>
            <a:ext cx="2479131" cy="272704"/>
          </a:xfrm>
          <a:prstGeom prst="rect">
            <a:avLst/>
          </a:prstGeom>
        </p:spPr>
      </p:pic>
      <p:pic>
        <p:nvPicPr>
          <p:cNvPr name="Picture 11" id="11"/>
          <p:cNvPicPr>
            <a:picLocks noChangeAspect="true"/>
          </p:cNvPicPr>
          <p:nvPr/>
        </p:nvPicPr>
        <p:blipFill>
          <a:blip r:embed="rId12"/>
          <a:srcRect l="0" t="0" r="0" b="0"/>
          <a:stretch>
            <a:fillRect/>
          </a:stretch>
        </p:blipFill>
        <p:spPr>
          <a:xfrm flipH="false" flipV="false" rot="0">
            <a:off x="16235556" y="5769930"/>
            <a:ext cx="3509972" cy="754644"/>
          </a:xfrm>
          <a:prstGeom prst="rect">
            <a:avLst/>
          </a:prstGeom>
        </p:spPr>
      </p:pic>
      <p:pic>
        <p:nvPicPr>
          <p:cNvPr name="Picture 12" id="12"/>
          <p:cNvPicPr>
            <a:picLocks noChangeAspect="true"/>
          </p:cNvPicPr>
          <p:nvPr/>
        </p:nvPicPr>
        <p:blipFill>
          <a:blip r:embed="rId13"/>
          <a:srcRect l="0" t="0" r="0" b="0"/>
          <a:stretch>
            <a:fillRect/>
          </a:stretch>
        </p:blipFill>
        <p:spPr>
          <a:xfrm flipH="false" flipV="false" rot="0">
            <a:off x="9769454" y="9732024"/>
            <a:ext cx="4013564" cy="842848"/>
          </a:xfrm>
          <a:prstGeom prst="rect">
            <a:avLst/>
          </a:prstGeom>
        </p:spPr>
      </p:pic>
      <p:sp>
        <p:nvSpPr>
          <p:cNvPr name="Freeform 13" id="13"/>
          <p:cNvSpPr/>
          <p:nvPr/>
        </p:nvSpPr>
        <p:spPr>
          <a:xfrm flipH="false" flipV="false" rot="1968484">
            <a:off x="5226076" y="9410589"/>
            <a:ext cx="2023735" cy="2328566"/>
          </a:xfrm>
          <a:custGeom>
            <a:avLst/>
            <a:gdLst/>
            <a:ahLst/>
            <a:cxnLst/>
            <a:rect r="r" b="b" t="t" l="l"/>
            <a:pathLst>
              <a:path h="2328566" w="2023735">
                <a:moveTo>
                  <a:pt x="0" y="0"/>
                </a:moveTo>
                <a:lnTo>
                  <a:pt x="2023735" y="0"/>
                </a:lnTo>
                <a:lnTo>
                  <a:pt x="2023735" y="2328566"/>
                </a:lnTo>
                <a:lnTo>
                  <a:pt x="0" y="232856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10671625">
            <a:off x="6303885" y="144012"/>
            <a:ext cx="2830725" cy="555852"/>
          </a:xfrm>
          <a:custGeom>
            <a:avLst/>
            <a:gdLst/>
            <a:ahLst/>
            <a:cxnLst/>
            <a:rect r="r" b="b" t="t" l="l"/>
            <a:pathLst>
              <a:path h="555852" w="2830725">
                <a:moveTo>
                  <a:pt x="0" y="0"/>
                </a:moveTo>
                <a:lnTo>
                  <a:pt x="2830726" y="0"/>
                </a:lnTo>
                <a:lnTo>
                  <a:pt x="2830726" y="555851"/>
                </a:lnTo>
                <a:lnTo>
                  <a:pt x="0" y="55585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293159">
            <a:off x="3314286" y="-904648"/>
            <a:ext cx="2056019" cy="1809297"/>
          </a:xfrm>
          <a:custGeom>
            <a:avLst/>
            <a:gdLst/>
            <a:ahLst/>
            <a:cxnLst/>
            <a:rect r="r" b="b" t="t" l="l"/>
            <a:pathLst>
              <a:path h="1809297" w="2056019">
                <a:moveTo>
                  <a:pt x="0" y="0"/>
                </a:moveTo>
                <a:lnTo>
                  <a:pt x="2056019" y="0"/>
                </a:lnTo>
                <a:lnTo>
                  <a:pt x="2056019" y="1809296"/>
                </a:lnTo>
                <a:lnTo>
                  <a:pt x="0" y="180929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409601">
            <a:off x="14825676" y="9388873"/>
            <a:ext cx="2819761" cy="733138"/>
          </a:xfrm>
          <a:custGeom>
            <a:avLst/>
            <a:gdLst/>
            <a:ahLst/>
            <a:cxnLst/>
            <a:rect r="r" b="b" t="t" l="l"/>
            <a:pathLst>
              <a:path h="733138" w="2819761">
                <a:moveTo>
                  <a:pt x="0" y="0"/>
                </a:moveTo>
                <a:lnTo>
                  <a:pt x="2819760" y="0"/>
                </a:lnTo>
                <a:lnTo>
                  <a:pt x="2819760" y="733138"/>
                </a:lnTo>
                <a:lnTo>
                  <a:pt x="0" y="73313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580372">
            <a:off x="11806413" y="-253737"/>
            <a:ext cx="4882562" cy="772333"/>
          </a:xfrm>
          <a:custGeom>
            <a:avLst/>
            <a:gdLst/>
            <a:ahLst/>
            <a:cxnLst/>
            <a:rect r="r" b="b" t="t" l="l"/>
            <a:pathLst>
              <a:path h="772333" w="4882562">
                <a:moveTo>
                  <a:pt x="0" y="0"/>
                </a:moveTo>
                <a:lnTo>
                  <a:pt x="4882562" y="0"/>
                </a:lnTo>
                <a:lnTo>
                  <a:pt x="4882562" y="772332"/>
                </a:lnTo>
                <a:lnTo>
                  <a:pt x="0" y="77233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6421208" y="800136"/>
            <a:ext cx="3650180" cy="1898093"/>
          </a:xfrm>
          <a:custGeom>
            <a:avLst/>
            <a:gdLst/>
            <a:ahLst/>
            <a:cxnLst/>
            <a:rect r="r" b="b" t="t" l="l"/>
            <a:pathLst>
              <a:path h="1898093" w="3650180">
                <a:moveTo>
                  <a:pt x="0" y="0"/>
                </a:moveTo>
                <a:lnTo>
                  <a:pt x="3650180" y="0"/>
                </a:lnTo>
                <a:lnTo>
                  <a:pt x="3650180" y="1898093"/>
                </a:lnTo>
                <a:lnTo>
                  <a:pt x="0" y="189809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pic>
        <p:nvPicPr>
          <p:cNvPr name="Picture 19" id="19"/>
          <p:cNvPicPr>
            <a:picLocks noChangeAspect="true"/>
          </p:cNvPicPr>
          <p:nvPr/>
        </p:nvPicPr>
        <p:blipFill>
          <a:blip r:embed="rId4"/>
          <a:srcRect l="0" t="0" r="0" b="0"/>
          <a:stretch>
            <a:fillRect/>
          </a:stretch>
        </p:blipFill>
        <p:spPr>
          <a:xfrm flipH="false" flipV="false" rot="0">
            <a:off x="3618283" y="8383187"/>
            <a:ext cx="4100965" cy="840698"/>
          </a:xfrm>
          <a:prstGeom prst="rect">
            <a:avLst/>
          </a:prstGeom>
        </p:spPr>
      </p:pic>
      <p:sp>
        <p:nvSpPr>
          <p:cNvPr name="Freeform 20" id="20"/>
          <p:cNvSpPr/>
          <p:nvPr/>
        </p:nvSpPr>
        <p:spPr>
          <a:xfrm flipH="false" flipV="false" rot="0">
            <a:off x="13909821" y="6524574"/>
            <a:ext cx="3609080" cy="3628874"/>
          </a:xfrm>
          <a:custGeom>
            <a:avLst/>
            <a:gdLst/>
            <a:ahLst/>
            <a:cxnLst/>
            <a:rect r="r" b="b" t="t" l="l"/>
            <a:pathLst>
              <a:path h="3628874" w="3609080">
                <a:moveTo>
                  <a:pt x="0" y="0"/>
                </a:moveTo>
                <a:lnTo>
                  <a:pt x="3609080" y="0"/>
                </a:lnTo>
                <a:lnTo>
                  <a:pt x="3609080" y="3628874"/>
                </a:lnTo>
                <a:lnTo>
                  <a:pt x="0" y="362887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21" id="21"/>
          <p:cNvSpPr txBox="true"/>
          <p:nvPr/>
        </p:nvSpPr>
        <p:spPr>
          <a:xfrm rot="0">
            <a:off x="2052444" y="2811248"/>
            <a:ext cx="14183112" cy="2005346"/>
          </a:xfrm>
          <a:prstGeom prst="rect">
            <a:avLst/>
          </a:prstGeom>
        </p:spPr>
        <p:txBody>
          <a:bodyPr anchor="t" rtlCol="false" tIns="0" lIns="0" bIns="0" rIns="0">
            <a:spAutoFit/>
          </a:bodyPr>
          <a:lstStyle/>
          <a:p>
            <a:pPr algn="ctr">
              <a:lnSpc>
                <a:spcPts val="16262"/>
              </a:lnSpc>
              <a:spcBef>
                <a:spcPct val="0"/>
              </a:spcBef>
            </a:pPr>
            <a:r>
              <a:rPr lang="en-US" sz="11616">
                <a:solidFill>
                  <a:srgbClr val="FFFFFF"/>
                </a:solidFill>
                <a:latin typeface="More Sugar Thin"/>
              </a:rPr>
              <a:t>Mental Health </a:t>
            </a:r>
          </a:p>
        </p:txBody>
      </p:sp>
      <p:sp>
        <p:nvSpPr>
          <p:cNvPr name="TextBox 22" id="22"/>
          <p:cNvSpPr txBox="true"/>
          <p:nvPr/>
        </p:nvSpPr>
        <p:spPr>
          <a:xfrm rot="0">
            <a:off x="3495901" y="4823920"/>
            <a:ext cx="11296198" cy="877622"/>
          </a:xfrm>
          <a:prstGeom prst="rect">
            <a:avLst/>
          </a:prstGeom>
        </p:spPr>
        <p:txBody>
          <a:bodyPr anchor="t" rtlCol="false" tIns="0" lIns="0" bIns="0" rIns="0">
            <a:spAutoFit/>
          </a:bodyPr>
          <a:lstStyle/>
          <a:p>
            <a:pPr algn="ctr">
              <a:lnSpc>
                <a:spcPts val="7113"/>
              </a:lnSpc>
              <a:spcBef>
                <a:spcPct val="0"/>
              </a:spcBef>
            </a:pPr>
            <a:r>
              <a:rPr lang="en-US" sz="5081">
                <a:solidFill>
                  <a:srgbClr val="FFFFFF"/>
                </a:solidFill>
                <a:latin typeface="DM Sans"/>
              </a:rPr>
              <a:t>and its global impact</a:t>
            </a:r>
          </a:p>
        </p:txBody>
      </p:sp>
      <p:sp>
        <p:nvSpPr>
          <p:cNvPr name="TextBox 23" id="23"/>
          <p:cNvSpPr txBox="true"/>
          <p:nvPr/>
        </p:nvSpPr>
        <p:spPr>
          <a:xfrm rot="0">
            <a:off x="6174072" y="7054501"/>
            <a:ext cx="5939856" cy="857473"/>
          </a:xfrm>
          <a:prstGeom prst="rect">
            <a:avLst/>
          </a:prstGeom>
        </p:spPr>
        <p:txBody>
          <a:bodyPr anchor="t" rtlCol="false" tIns="0" lIns="0" bIns="0" rIns="0">
            <a:spAutoFit/>
          </a:bodyPr>
          <a:lstStyle/>
          <a:p>
            <a:pPr algn="ctr">
              <a:lnSpc>
                <a:spcPts val="3447"/>
              </a:lnSpc>
            </a:pPr>
            <a:r>
              <a:rPr lang="en-US" sz="2462" spc="157">
                <a:solidFill>
                  <a:srgbClr val="FFFFFF"/>
                </a:solidFill>
                <a:latin typeface="DM Sans"/>
              </a:rPr>
              <a:t>PROJECT 4 PRESENTED BY </a:t>
            </a:r>
          </a:p>
          <a:p>
            <a:pPr algn="ctr">
              <a:lnSpc>
                <a:spcPts val="3447"/>
              </a:lnSpc>
              <a:spcBef>
                <a:spcPct val="0"/>
              </a:spcBef>
            </a:pPr>
            <a:r>
              <a:rPr lang="en-US" sz="2462" spc="157">
                <a:solidFill>
                  <a:srgbClr val="FFFFFF"/>
                </a:solidFill>
                <a:latin typeface="DM Sans"/>
              </a:rPr>
              <a:t>GROUP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976241" y="1897656"/>
            <a:ext cx="4335517" cy="4114800"/>
          </a:xfrm>
          <a:custGeom>
            <a:avLst/>
            <a:gdLst/>
            <a:ahLst/>
            <a:cxnLst/>
            <a:rect r="r" b="b" t="t" l="l"/>
            <a:pathLst>
              <a:path h="4114800" w="4335517">
                <a:moveTo>
                  <a:pt x="0" y="0"/>
                </a:moveTo>
                <a:lnTo>
                  <a:pt x="4335518" y="0"/>
                </a:lnTo>
                <a:lnTo>
                  <a:pt x="43355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8175628" y="2526055"/>
            <a:ext cx="1936745" cy="2140050"/>
          </a:xfrm>
          <a:prstGeom prst="rect">
            <a:avLst/>
          </a:prstGeom>
        </p:spPr>
      </p:pic>
      <p:sp>
        <p:nvSpPr>
          <p:cNvPr name="TextBox 4" id="4"/>
          <p:cNvSpPr txBox="true"/>
          <p:nvPr/>
        </p:nvSpPr>
        <p:spPr>
          <a:xfrm rot="0">
            <a:off x="5370877" y="6411575"/>
            <a:ext cx="7546246" cy="1186924"/>
          </a:xfrm>
          <a:prstGeom prst="rect">
            <a:avLst/>
          </a:prstGeom>
        </p:spPr>
        <p:txBody>
          <a:bodyPr anchor="t" rtlCol="false" tIns="0" lIns="0" bIns="0" rIns="0">
            <a:spAutoFit/>
          </a:bodyPr>
          <a:lstStyle/>
          <a:p>
            <a:pPr algn="ctr">
              <a:lnSpc>
                <a:spcPts val="8854"/>
              </a:lnSpc>
            </a:pPr>
            <a:r>
              <a:rPr lang="en-US" sz="8854">
                <a:solidFill>
                  <a:srgbClr val="FFFFFF"/>
                </a:solidFill>
                <a:latin typeface="More Sugar Thin"/>
              </a:rPr>
              <a:t>Time to vote</a:t>
            </a:r>
          </a:p>
        </p:txBody>
      </p:sp>
      <p:sp>
        <p:nvSpPr>
          <p:cNvPr name="TextBox 5" id="5"/>
          <p:cNvSpPr txBox="true"/>
          <p:nvPr/>
        </p:nvSpPr>
        <p:spPr>
          <a:xfrm rot="0">
            <a:off x="1040529" y="622460"/>
            <a:ext cx="5935712" cy="406240"/>
          </a:xfrm>
          <a:prstGeom prst="rect">
            <a:avLst/>
          </a:prstGeom>
        </p:spPr>
        <p:txBody>
          <a:bodyPr anchor="t" rtlCol="false" tIns="0" lIns="0" bIns="0" rIns="0">
            <a:spAutoFit/>
          </a:bodyPr>
          <a:lstStyle/>
          <a:p>
            <a:pPr algn="ctr">
              <a:lnSpc>
                <a:spcPts val="3333"/>
              </a:lnSpc>
              <a:spcBef>
                <a:spcPct val="0"/>
              </a:spcBef>
            </a:pPr>
            <a:r>
              <a:rPr lang="en-US" sz="2381">
                <a:solidFill>
                  <a:srgbClr val="FFFFFF"/>
                </a:solidFill>
                <a:latin typeface="DM Sans"/>
              </a:rPr>
              <a:t>Country with the lowest depression rates?</a:t>
            </a:r>
          </a:p>
        </p:txBody>
      </p:sp>
      <p:sp>
        <p:nvSpPr>
          <p:cNvPr name="TextBox 6" id="6"/>
          <p:cNvSpPr txBox="true"/>
          <p:nvPr/>
        </p:nvSpPr>
        <p:spPr>
          <a:xfrm rot="0">
            <a:off x="11311759" y="9210675"/>
            <a:ext cx="5935712" cy="406240"/>
          </a:xfrm>
          <a:prstGeom prst="rect">
            <a:avLst/>
          </a:prstGeom>
        </p:spPr>
        <p:txBody>
          <a:bodyPr anchor="t" rtlCol="false" tIns="0" lIns="0" bIns="0" rIns="0">
            <a:spAutoFit/>
          </a:bodyPr>
          <a:lstStyle/>
          <a:p>
            <a:pPr algn="ctr">
              <a:lnSpc>
                <a:spcPts val="3333"/>
              </a:lnSpc>
              <a:spcBef>
                <a:spcPct val="0"/>
              </a:spcBef>
            </a:pPr>
            <a:r>
              <a:rPr lang="en-US" sz="2381">
                <a:solidFill>
                  <a:srgbClr val="FFFFFF"/>
                </a:solidFill>
                <a:latin typeface="DM Sans"/>
              </a:rPr>
              <a:t>Country with the lowest depression rates?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462261" y="-844613"/>
            <a:ext cx="11976227" cy="11976227"/>
          </a:xfrm>
          <a:custGeom>
            <a:avLst/>
            <a:gdLst/>
            <a:ahLst/>
            <a:cxnLst/>
            <a:rect r="r" b="b" t="t" l="l"/>
            <a:pathLst>
              <a:path h="11976227" w="11976227">
                <a:moveTo>
                  <a:pt x="0" y="0"/>
                </a:moveTo>
                <a:lnTo>
                  <a:pt x="11976227" y="0"/>
                </a:lnTo>
                <a:lnTo>
                  <a:pt x="11976227" y="11976226"/>
                </a:lnTo>
                <a:lnTo>
                  <a:pt x="0" y="11976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907746" y="-764246"/>
            <a:ext cx="11815491" cy="11815491"/>
          </a:xfrm>
          <a:custGeom>
            <a:avLst/>
            <a:gdLst/>
            <a:ahLst/>
            <a:cxnLst/>
            <a:rect r="r" b="b" t="t" l="l"/>
            <a:pathLst>
              <a:path h="11815491" w="11815491">
                <a:moveTo>
                  <a:pt x="0" y="0"/>
                </a:moveTo>
                <a:lnTo>
                  <a:pt x="11815492" y="0"/>
                </a:lnTo>
                <a:lnTo>
                  <a:pt x="11815492" y="11815492"/>
                </a:lnTo>
                <a:lnTo>
                  <a:pt x="0" y="11815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6072375">
            <a:off x="8655692" y="5148511"/>
            <a:ext cx="976616" cy="1176646"/>
          </a:xfrm>
          <a:prstGeom prst="rect">
            <a:avLst/>
          </a:prstGeom>
        </p:spPr>
      </p:pic>
      <p:sp>
        <p:nvSpPr>
          <p:cNvPr name="TextBox 3" id="3"/>
          <p:cNvSpPr txBox="true"/>
          <p:nvPr/>
        </p:nvSpPr>
        <p:spPr>
          <a:xfrm rot="0">
            <a:off x="3440691" y="3158074"/>
            <a:ext cx="11406617" cy="3483452"/>
          </a:xfrm>
          <a:prstGeom prst="rect">
            <a:avLst/>
          </a:prstGeom>
        </p:spPr>
        <p:txBody>
          <a:bodyPr anchor="t" rtlCol="false" tIns="0" lIns="0" bIns="0" rIns="0">
            <a:spAutoFit/>
          </a:bodyPr>
          <a:lstStyle/>
          <a:p>
            <a:pPr algn="ctr">
              <a:lnSpc>
                <a:spcPts val="6833"/>
              </a:lnSpc>
            </a:pPr>
            <a:r>
              <a:rPr lang="en-US" sz="4881">
                <a:solidFill>
                  <a:srgbClr val="FFFFFF"/>
                </a:solidFill>
                <a:latin typeface="DM Sans"/>
              </a:rPr>
              <a:t>The aim of our project is to uncover patterns in mental health global trends. </a:t>
            </a:r>
          </a:p>
          <a:p>
            <a:pPr algn="ctr">
              <a:lnSpc>
                <a:spcPts val="7113"/>
              </a:lnSpc>
            </a:pPr>
          </a:p>
          <a:p>
            <a:pPr algn="ctr">
              <a:lnSpc>
                <a:spcPts val="7113"/>
              </a:lnSpc>
              <a:spcBef>
                <a:spcPct val="0"/>
              </a:spcBef>
            </a:pPr>
          </a:p>
        </p:txBody>
      </p:sp>
      <p:sp>
        <p:nvSpPr>
          <p:cNvPr name="TextBox 4" id="4"/>
          <p:cNvSpPr txBox="true"/>
          <p:nvPr/>
        </p:nvSpPr>
        <p:spPr>
          <a:xfrm rot="0">
            <a:off x="2599400" y="1572910"/>
            <a:ext cx="13089200" cy="1518489"/>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The Goal</a:t>
            </a:r>
          </a:p>
        </p:txBody>
      </p:sp>
      <p:sp>
        <p:nvSpPr>
          <p:cNvPr name="TextBox 5" id="5"/>
          <p:cNvSpPr txBox="true"/>
          <p:nvPr/>
        </p:nvSpPr>
        <p:spPr>
          <a:xfrm rot="0">
            <a:off x="3440691" y="6387317"/>
            <a:ext cx="11406617" cy="3473927"/>
          </a:xfrm>
          <a:prstGeom prst="rect">
            <a:avLst/>
          </a:prstGeom>
        </p:spPr>
        <p:txBody>
          <a:bodyPr anchor="t" rtlCol="false" tIns="0" lIns="0" bIns="0" rIns="0">
            <a:spAutoFit/>
          </a:bodyPr>
          <a:lstStyle/>
          <a:p>
            <a:pPr algn="ctr">
              <a:lnSpc>
                <a:spcPts val="6973"/>
              </a:lnSpc>
              <a:spcBef>
                <a:spcPct val="0"/>
              </a:spcBef>
            </a:pPr>
            <a:r>
              <a:rPr lang="en-US" sz="4981">
                <a:solidFill>
                  <a:srgbClr val="FFFFFF"/>
                </a:solidFill>
                <a:latin typeface="DM Sans"/>
              </a:rPr>
              <a:t>We will examine relationships between disorders, how they impact lives, and bring value to decisions made in policy or preventative care plans.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376837" y="1832593"/>
            <a:ext cx="8662737" cy="8229600"/>
          </a:xfrm>
          <a:prstGeom prst="rect">
            <a:avLst/>
          </a:prstGeom>
        </p:spPr>
      </p:pic>
      <p:sp>
        <p:nvSpPr>
          <p:cNvPr name="TextBox 3" id="3"/>
          <p:cNvSpPr txBox="true"/>
          <p:nvPr/>
        </p:nvSpPr>
        <p:spPr>
          <a:xfrm rot="0">
            <a:off x="2599400" y="1848380"/>
            <a:ext cx="13089200" cy="1518489"/>
          </a:xfrm>
          <a:prstGeom prst="rect">
            <a:avLst/>
          </a:prstGeom>
        </p:spPr>
        <p:txBody>
          <a:bodyPr anchor="t" rtlCol="false" tIns="0" lIns="0" bIns="0" rIns="0">
            <a:spAutoFit/>
          </a:bodyPr>
          <a:lstStyle/>
          <a:p>
            <a:pPr algn="ctr">
              <a:lnSpc>
                <a:spcPts val="12395"/>
              </a:lnSpc>
              <a:spcBef>
                <a:spcPct val="0"/>
              </a:spcBef>
            </a:pPr>
            <a:r>
              <a:rPr lang="en-US" sz="8854">
                <a:solidFill>
                  <a:srgbClr val="C1FF72"/>
                </a:solidFill>
                <a:latin typeface="More Sugar Thin"/>
              </a:rPr>
              <a:t>Sources</a:t>
            </a:r>
          </a:p>
        </p:txBody>
      </p:sp>
      <p:sp>
        <p:nvSpPr>
          <p:cNvPr name="TextBox 4" id="4"/>
          <p:cNvSpPr txBox="true"/>
          <p:nvPr/>
        </p:nvSpPr>
        <p:spPr>
          <a:xfrm rot="0">
            <a:off x="294068" y="3513433"/>
            <a:ext cx="9082769" cy="6500726"/>
          </a:xfrm>
          <a:prstGeom prst="rect">
            <a:avLst/>
          </a:prstGeom>
        </p:spPr>
        <p:txBody>
          <a:bodyPr anchor="t" rtlCol="false" tIns="0" lIns="0" bIns="0" rIns="0">
            <a:spAutoFit/>
          </a:bodyPr>
          <a:lstStyle/>
          <a:p>
            <a:pPr algn="ctr" marL="446031" indent="-223015" lvl="1">
              <a:lnSpc>
                <a:spcPts val="2892"/>
              </a:lnSpc>
              <a:buFont typeface="Arial"/>
              <a:buChar char="•"/>
            </a:pPr>
            <a:r>
              <a:rPr lang="en-US" sz="2065">
                <a:solidFill>
                  <a:srgbClr val="FFFFFF"/>
                </a:solidFill>
                <a:latin typeface="DM Sans"/>
              </a:rPr>
              <a:t>Lorem ipsum dolor sit amet, consectetur adipiscing elit, sed do eiusmod tempor incididunt ut labore et dolore magna aliqua. Ut enim ad minim veniam, quis nostrud exercitation ullamco laboris nisi ut ali ea</a:t>
            </a:r>
          </a:p>
          <a:p>
            <a:pPr algn="ctr">
              <a:lnSpc>
                <a:spcPts val="2892"/>
              </a:lnSpc>
            </a:pPr>
          </a:p>
          <a:p>
            <a:pPr algn="ctr">
              <a:lnSpc>
                <a:spcPts val="2892"/>
              </a:lnSpc>
            </a:pPr>
          </a:p>
          <a:p>
            <a:pPr algn="ctr">
              <a:lnSpc>
                <a:spcPts val="2892"/>
              </a:lnSpc>
            </a:pPr>
          </a:p>
          <a:p>
            <a:pPr algn="ctr">
              <a:lnSpc>
                <a:spcPts val="2892"/>
              </a:lnSpc>
            </a:pPr>
          </a:p>
          <a:p>
            <a:pPr algn="ctr">
              <a:lnSpc>
                <a:spcPts val="2892"/>
              </a:lnSpc>
            </a:pPr>
          </a:p>
          <a:p>
            <a:pPr algn="ctr">
              <a:lnSpc>
                <a:spcPts val="2892"/>
              </a:lnSpc>
            </a:pPr>
          </a:p>
          <a:p>
            <a:pPr algn="ctr">
              <a:lnSpc>
                <a:spcPts val="2892"/>
              </a:lnSpc>
            </a:pPr>
          </a:p>
          <a:p>
            <a:pPr algn="ctr">
              <a:lnSpc>
                <a:spcPts val="2892"/>
              </a:lnSpc>
            </a:pPr>
          </a:p>
          <a:p>
            <a:pPr algn="ctr">
              <a:lnSpc>
                <a:spcPts val="2892"/>
              </a:lnSpc>
            </a:pPr>
          </a:p>
          <a:p>
            <a:pPr algn="ctr">
              <a:lnSpc>
                <a:spcPts val="2892"/>
              </a:lnSpc>
            </a:pPr>
          </a:p>
          <a:p>
            <a:pPr algn="ctr">
              <a:lnSpc>
                <a:spcPts val="2892"/>
              </a:lnSpc>
            </a:pPr>
          </a:p>
          <a:p>
            <a:pPr algn="ctr">
              <a:lnSpc>
                <a:spcPts val="2892"/>
              </a:lnSpc>
            </a:pPr>
          </a:p>
          <a:p>
            <a:pPr algn="ctr" marL="446031" indent="-223015" lvl="1">
              <a:lnSpc>
                <a:spcPts val="2892"/>
              </a:lnSpc>
              <a:buFont typeface="Arial"/>
              <a:buChar char="•"/>
            </a:pPr>
            <a:r>
              <a:rPr lang="en-US" sz="2065">
                <a:solidFill>
                  <a:srgbClr val="FFFFFF"/>
                </a:solidFill>
                <a:latin typeface="DM Sans"/>
              </a:rPr>
              <a:t> commodo consequat.  Lorem ipsum dolor sit amet, consectetur adipiscing elit, sed do eiusmod tempor incididunt ut labore et dolore magna aliqua. </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599400" y="2309180"/>
            <a:ext cx="13089200" cy="1518489"/>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The Problem</a:t>
            </a:r>
          </a:p>
        </p:txBody>
      </p:sp>
      <p:sp>
        <p:nvSpPr>
          <p:cNvPr name="TextBox 3" id="3"/>
          <p:cNvSpPr txBox="true"/>
          <p:nvPr/>
        </p:nvSpPr>
        <p:spPr>
          <a:xfrm rot="0">
            <a:off x="3139312" y="4213862"/>
            <a:ext cx="12009376" cy="2533903"/>
          </a:xfrm>
          <a:prstGeom prst="rect">
            <a:avLst/>
          </a:prstGeom>
        </p:spPr>
        <p:txBody>
          <a:bodyPr anchor="t" rtlCol="false" tIns="0" lIns="0" bIns="0" rIns="0">
            <a:spAutoFit/>
          </a:bodyPr>
          <a:lstStyle/>
          <a:p>
            <a:pPr algn="ctr">
              <a:lnSpc>
                <a:spcPts val="6811"/>
              </a:lnSpc>
            </a:pPr>
            <a:r>
              <a:rPr lang="en-US" sz="4865">
                <a:solidFill>
                  <a:srgbClr val="FFFFFF"/>
                </a:solidFill>
                <a:latin typeface="DM Sans"/>
              </a:rPr>
              <a:t>External factors such as </a:t>
            </a:r>
            <a:r>
              <a:rPr lang="en-US" sz="4865">
                <a:solidFill>
                  <a:srgbClr val="C1FF72"/>
                </a:solidFill>
                <a:latin typeface="DM Sans"/>
              </a:rPr>
              <a:t>gender, age, and region</a:t>
            </a:r>
            <a:r>
              <a:rPr lang="en-US" sz="4865">
                <a:solidFill>
                  <a:srgbClr val="FFFFFF"/>
                </a:solidFill>
                <a:latin typeface="DM Sans"/>
              </a:rPr>
              <a:t> impact the prevalence of mental health disorders</a:t>
            </a:r>
          </a:p>
        </p:txBody>
      </p:sp>
      <p:sp>
        <p:nvSpPr>
          <p:cNvPr name="TextBox 4" id="4"/>
          <p:cNvSpPr txBox="true"/>
          <p:nvPr/>
        </p:nvSpPr>
        <p:spPr>
          <a:xfrm rot="0">
            <a:off x="1433793" y="7367275"/>
            <a:ext cx="15420415" cy="820800"/>
          </a:xfrm>
          <a:prstGeom prst="rect">
            <a:avLst/>
          </a:prstGeom>
        </p:spPr>
        <p:txBody>
          <a:bodyPr anchor="t" rtlCol="false" tIns="0" lIns="0" bIns="0" rIns="0">
            <a:spAutoFit/>
          </a:bodyPr>
          <a:lstStyle/>
          <a:p>
            <a:pPr algn="ctr">
              <a:lnSpc>
                <a:spcPts val="6811"/>
              </a:lnSpc>
            </a:pPr>
            <a:r>
              <a:rPr lang="en-US" sz="4865">
                <a:solidFill>
                  <a:srgbClr val="FFFFFF"/>
                </a:solidFill>
                <a:latin typeface="DM Sans"/>
              </a:rPr>
              <a:t>Planned Predictions are...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669968" y="7149259"/>
            <a:ext cx="4428845" cy="1643244"/>
          </a:xfrm>
          <a:custGeom>
            <a:avLst/>
            <a:gdLst/>
            <a:ahLst/>
            <a:cxnLst/>
            <a:rect r="r" b="b" t="t" l="l"/>
            <a:pathLst>
              <a:path h="1643244" w="4428845">
                <a:moveTo>
                  <a:pt x="0" y="0"/>
                </a:moveTo>
                <a:lnTo>
                  <a:pt x="4428845" y="0"/>
                </a:lnTo>
                <a:lnTo>
                  <a:pt x="4428845" y="1643244"/>
                </a:lnTo>
                <a:lnTo>
                  <a:pt x="0" y="1643244"/>
                </a:lnTo>
                <a:lnTo>
                  <a:pt x="0" y="0"/>
                </a:lnTo>
                <a:close/>
              </a:path>
            </a:pathLst>
          </a:custGeom>
          <a:blipFill>
            <a:blip r:embed="rId2">
              <a:extLst>
                <a:ext uri="{96DAC541-7B7A-43D3-8B79-37D633B846F1}">
                  <asvg:svgBlip xmlns:asvg="http://schemas.microsoft.com/office/drawing/2016/SVG/main" r:embed="rId3"/>
                </a:ext>
              </a:extLst>
            </a:blip>
            <a:stretch>
              <a:fillRect l="0" t="-150407" r="0" b="0"/>
            </a:stretch>
          </a:blipFill>
        </p:spPr>
      </p:sp>
      <p:sp>
        <p:nvSpPr>
          <p:cNvPr name="Freeform 3" id="3"/>
          <p:cNvSpPr/>
          <p:nvPr/>
        </p:nvSpPr>
        <p:spPr>
          <a:xfrm flipH="false" flipV="false" rot="0">
            <a:off x="6929577" y="7149259"/>
            <a:ext cx="4428845" cy="1643244"/>
          </a:xfrm>
          <a:custGeom>
            <a:avLst/>
            <a:gdLst/>
            <a:ahLst/>
            <a:cxnLst/>
            <a:rect r="r" b="b" t="t" l="l"/>
            <a:pathLst>
              <a:path h="1643244" w="4428845">
                <a:moveTo>
                  <a:pt x="0" y="0"/>
                </a:moveTo>
                <a:lnTo>
                  <a:pt x="4428846" y="0"/>
                </a:lnTo>
                <a:lnTo>
                  <a:pt x="4428846" y="1643244"/>
                </a:lnTo>
                <a:lnTo>
                  <a:pt x="0" y="1643244"/>
                </a:lnTo>
                <a:lnTo>
                  <a:pt x="0" y="0"/>
                </a:lnTo>
                <a:close/>
              </a:path>
            </a:pathLst>
          </a:custGeom>
          <a:blipFill>
            <a:blip r:embed="rId2">
              <a:extLst>
                <a:ext uri="{96DAC541-7B7A-43D3-8B79-37D633B846F1}">
                  <asvg:svgBlip xmlns:asvg="http://schemas.microsoft.com/office/drawing/2016/SVG/main" r:embed="rId3"/>
                </a:ext>
              </a:extLst>
            </a:blip>
            <a:stretch>
              <a:fillRect l="0" t="-150407" r="0" b="0"/>
            </a:stretch>
          </a:blipFill>
        </p:spPr>
      </p:sp>
      <p:sp>
        <p:nvSpPr>
          <p:cNvPr name="Freeform 4" id="4"/>
          <p:cNvSpPr/>
          <p:nvPr/>
        </p:nvSpPr>
        <p:spPr>
          <a:xfrm flipH="false" flipV="false" rot="0">
            <a:off x="12425362" y="7149259"/>
            <a:ext cx="4428845" cy="1643244"/>
          </a:xfrm>
          <a:custGeom>
            <a:avLst/>
            <a:gdLst/>
            <a:ahLst/>
            <a:cxnLst/>
            <a:rect r="r" b="b" t="t" l="l"/>
            <a:pathLst>
              <a:path h="1643244" w="4428845">
                <a:moveTo>
                  <a:pt x="0" y="0"/>
                </a:moveTo>
                <a:lnTo>
                  <a:pt x="4428845" y="0"/>
                </a:lnTo>
                <a:lnTo>
                  <a:pt x="4428845" y="1643244"/>
                </a:lnTo>
                <a:lnTo>
                  <a:pt x="0" y="1643244"/>
                </a:lnTo>
                <a:lnTo>
                  <a:pt x="0" y="0"/>
                </a:lnTo>
                <a:close/>
              </a:path>
            </a:pathLst>
          </a:custGeom>
          <a:blipFill>
            <a:blip r:embed="rId2">
              <a:extLst>
                <a:ext uri="{96DAC541-7B7A-43D3-8B79-37D633B846F1}">
                  <asvg:svgBlip xmlns:asvg="http://schemas.microsoft.com/office/drawing/2016/SVG/main" r:embed="rId3"/>
                </a:ext>
              </a:extLst>
            </a:blip>
            <a:stretch>
              <a:fillRect l="0" t="-150407" r="0" b="0"/>
            </a:stretch>
          </a:blipFill>
        </p:spPr>
      </p:sp>
      <p:sp>
        <p:nvSpPr>
          <p:cNvPr name="Freeform 5" id="5"/>
          <p:cNvSpPr/>
          <p:nvPr/>
        </p:nvSpPr>
        <p:spPr>
          <a:xfrm flipH="false" flipV="false" rot="0">
            <a:off x="3241626" y="6970671"/>
            <a:ext cx="642764" cy="685117"/>
          </a:xfrm>
          <a:custGeom>
            <a:avLst/>
            <a:gdLst/>
            <a:ahLst/>
            <a:cxnLst/>
            <a:rect r="r" b="b" t="t" l="l"/>
            <a:pathLst>
              <a:path h="685117" w="642764">
                <a:moveTo>
                  <a:pt x="0" y="0"/>
                </a:moveTo>
                <a:lnTo>
                  <a:pt x="642764" y="0"/>
                </a:lnTo>
                <a:lnTo>
                  <a:pt x="642764" y="685117"/>
                </a:lnTo>
                <a:lnTo>
                  <a:pt x="0" y="685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196030">
            <a:off x="2453492" y="6628112"/>
            <a:ext cx="642764" cy="685117"/>
          </a:xfrm>
          <a:custGeom>
            <a:avLst/>
            <a:gdLst/>
            <a:ahLst/>
            <a:cxnLst/>
            <a:rect r="r" b="b" t="t" l="l"/>
            <a:pathLst>
              <a:path h="685117" w="642764">
                <a:moveTo>
                  <a:pt x="0" y="0"/>
                </a:moveTo>
                <a:lnTo>
                  <a:pt x="642765" y="0"/>
                </a:lnTo>
                <a:lnTo>
                  <a:pt x="642765" y="685117"/>
                </a:lnTo>
                <a:lnTo>
                  <a:pt x="0" y="685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98794">
            <a:off x="2453492" y="7553003"/>
            <a:ext cx="642764" cy="685117"/>
          </a:xfrm>
          <a:custGeom>
            <a:avLst/>
            <a:gdLst/>
            <a:ahLst/>
            <a:cxnLst/>
            <a:rect r="r" b="b" t="t" l="l"/>
            <a:pathLst>
              <a:path h="685117" w="642764">
                <a:moveTo>
                  <a:pt x="0" y="0"/>
                </a:moveTo>
                <a:lnTo>
                  <a:pt x="642765" y="0"/>
                </a:lnTo>
                <a:lnTo>
                  <a:pt x="642765" y="685117"/>
                </a:lnTo>
                <a:lnTo>
                  <a:pt x="0" y="685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744972" y="6258372"/>
            <a:ext cx="774261" cy="890886"/>
          </a:xfrm>
          <a:custGeom>
            <a:avLst/>
            <a:gdLst/>
            <a:ahLst/>
            <a:cxnLst/>
            <a:rect r="r" b="b" t="t" l="l"/>
            <a:pathLst>
              <a:path h="890886" w="774261">
                <a:moveTo>
                  <a:pt x="0" y="0"/>
                </a:moveTo>
                <a:lnTo>
                  <a:pt x="774261" y="0"/>
                </a:lnTo>
                <a:lnTo>
                  <a:pt x="774261" y="890887"/>
                </a:lnTo>
                <a:lnTo>
                  <a:pt x="0" y="890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7448236">
            <a:off x="9021428" y="5608360"/>
            <a:ext cx="774261" cy="890886"/>
          </a:xfrm>
          <a:custGeom>
            <a:avLst/>
            <a:gdLst/>
            <a:ahLst/>
            <a:cxnLst/>
            <a:rect r="r" b="b" t="t" l="l"/>
            <a:pathLst>
              <a:path h="890886" w="774261">
                <a:moveTo>
                  <a:pt x="0" y="0"/>
                </a:moveTo>
                <a:lnTo>
                  <a:pt x="774261" y="0"/>
                </a:lnTo>
                <a:lnTo>
                  <a:pt x="774261" y="890886"/>
                </a:lnTo>
                <a:lnTo>
                  <a:pt x="0" y="8908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278930" y="6953849"/>
            <a:ext cx="1360854" cy="304337"/>
          </a:xfrm>
          <a:custGeom>
            <a:avLst/>
            <a:gdLst/>
            <a:ahLst/>
            <a:cxnLst/>
            <a:rect r="r" b="b" t="t" l="l"/>
            <a:pathLst>
              <a:path h="304337" w="1360854">
                <a:moveTo>
                  <a:pt x="0" y="0"/>
                </a:moveTo>
                <a:lnTo>
                  <a:pt x="1360855" y="0"/>
                </a:lnTo>
                <a:lnTo>
                  <a:pt x="1360855" y="304337"/>
                </a:lnTo>
                <a:lnTo>
                  <a:pt x="0" y="3043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701688">
            <a:off x="12991314" y="7779314"/>
            <a:ext cx="1360854" cy="304337"/>
          </a:xfrm>
          <a:custGeom>
            <a:avLst/>
            <a:gdLst/>
            <a:ahLst/>
            <a:cxnLst/>
            <a:rect r="r" b="b" t="t" l="l"/>
            <a:pathLst>
              <a:path h="304337" w="1360854">
                <a:moveTo>
                  <a:pt x="0" y="0"/>
                </a:moveTo>
                <a:lnTo>
                  <a:pt x="1360854" y="0"/>
                </a:lnTo>
                <a:lnTo>
                  <a:pt x="1360854" y="304337"/>
                </a:lnTo>
                <a:lnTo>
                  <a:pt x="0" y="3043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2991314" y="6624202"/>
            <a:ext cx="1032394" cy="202725"/>
          </a:xfrm>
          <a:custGeom>
            <a:avLst/>
            <a:gdLst/>
            <a:ahLst/>
            <a:cxnLst/>
            <a:rect r="r" b="b" t="t" l="l"/>
            <a:pathLst>
              <a:path h="202725" w="1032394">
                <a:moveTo>
                  <a:pt x="0" y="0"/>
                </a:moveTo>
                <a:lnTo>
                  <a:pt x="1032394" y="0"/>
                </a:lnTo>
                <a:lnTo>
                  <a:pt x="1032394" y="202725"/>
                </a:lnTo>
                <a:lnTo>
                  <a:pt x="0" y="2027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10671625">
            <a:off x="12926963" y="7418131"/>
            <a:ext cx="1032394" cy="202725"/>
          </a:xfrm>
          <a:custGeom>
            <a:avLst/>
            <a:gdLst/>
            <a:ahLst/>
            <a:cxnLst/>
            <a:rect r="r" b="b" t="t" l="l"/>
            <a:pathLst>
              <a:path h="202725" w="1032394">
                <a:moveTo>
                  <a:pt x="0" y="0"/>
                </a:moveTo>
                <a:lnTo>
                  <a:pt x="1032395" y="0"/>
                </a:lnTo>
                <a:lnTo>
                  <a:pt x="1032395" y="202725"/>
                </a:lnTo>
                <a:lnTo>
                  <a:pt x="0" y="2027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6233120">
            <a:off x="14673786" y="6559899"/>
            <a:ext cx="1556295" cy="1092236"/>
          </a:xfrm>
          <a:custGeom>
            <a:avLst/>
            <a:gdLst/>
            <a:ahLst/>
            <a:cxnLst/>
            <a:rect r="r" b="b" t="t" l="l"/>
            <a:pathLst>
              <a:path h="1092236" w="1556295">
                <a:moveTo>
                  <a:pt x="0" y="0"/>
                </a:moveTo>
                <a:lnTo>
                  <a:pt x="1556295" y="0"/>
                </a:lnTo>
                <a:lnTo>
                  <a:pt x="1556295" y="1092237"/>
                </a:lnTo>
                <a:lnTo>
                  <a:pt x="0" y="109223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7786914" y="7058364"/>
            <a:ext cx="735924" cy="1230269"/>
          </a:xfrm>
          <a:custGeom>
            <a:avLst/>
            <a:gdLst/>
            <a:ahLst/>
            <a:cxnLst/>
            <a:rect r="r" b="b" t="t" l="l"/>
            <a:pathLst>
              <a:path h="1230269" w="735924">
                <a:moveTo>
                  <a:pt x="0" y="0"/>
                </a:moveTo>
                <a:lnTo>
                  <a:pt x="735924" y="0"/>
                </a:lnTo>
                <a:lnTo>
                  <a:pt x="735924" y="1230269"/>
                </a:lnTo>
                <a:lnTo>
                  <a:pt x="0" y="123026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8822618" y="7714344"/>
            <a:ext cx="1443177" cy="556279"/>
          </a:xfrm>
          <a:custGeom>
            <a:avLst/>
            <a:gdLst/>
            <a:ahLst/>
            <a:cxnLst/>
            <a:rect r="r" b="b" t="t" l="l"/>
            <a:pathLst>
              <a:path h="556279" w="1443177">
                <a:moveTo>
                  <a:pt x="0" y="0"/>
                </a:moveTo>
                <a:lnTo>
                  <a:pt x="1443177" y="0"/>
                </a:lnTo>
                <a:lnTo>
                  <a:pt x="1443177" y="556279"/>
                </a:lnTo>
                <a:lnTo>
                  <a:pt x="0" y="5562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3960570" y="7970881"/>
            <a:ext cx="1340232" cy="365518"/>
          </a:xfrm>
          <a:custGeom>
            <a:avLst/>
            <a:gdLst/>
            <a:ahLst/>
            <a:cxnLst/>
            <a:rect r="r" b="b" t="t" l="l"/>
            <a:pathLst>
              <a:path h="365518" w="1340232">
                <a:moveTo>
                  <a:pt x="0" y="0"/>
                </a:moveTo>
                <a:lnTo>
                  <a:pt x="1340232" y="0"/>
                </a:lnTo>
                <a:lnTo>
                  <a:pt x="1340232" y="365518"/>
                </a:lnTo>
                <a:lnTo>
                  <a:pt x="0" y="36551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false" flipV="false" rot="-10662472">
            <a:off x="3960570" y="7433116"/>
            <a:ext cx="1340232" cy="365518"/>
          </a:xfrm>
          <a:custGeom>
            <a:avLst/>
            <a:gdLst/>
            <a:ahLst/>
            <a:cxnLst/>
            <a:rect r="r" b="b" t="t" l="l"/>
            <a:pathLst>
              <a:path h="365518" w="1340232">
                <a:moveTo>
                  <a:pt x="0" y="0"/>
                </a:moveTo>
                <a:lnTo>
                  <a:pt x="1340232" y="0"/>
                </a:lnTo>
                <a:lnTo>
                  <a:pt x="1340232" y="365518"/>
                </a:lnTo>
                <a:lnTo>
                  <a:pt x="0" y="36551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783319">
            <a:off x="3966042" y="6777995"/>
            <a:ext cx="1719525" cy="468961"/>
          </a:xfrm>
          <a:custGeom>
            <a:avLst/>
            <a:gdLst/>
            <a:ahLst/>
            <a:cxnLst/>
            <a:rect r="r" b="b" t="t" l="l"/>
            <a:pathLst>
              <a:path h="468961" w="1719525">
                <a:moveTo>
                  <a:pt x="0" y="0"/>
                </a:moveTo>
                <a:lnTo>
                  <a:pt x="1719526" y="0"/>
                </a:lnTo>
                <a:lnTo>
                  <a:pt x="1719526" y="468961"/>
                </a:lnTo>
                <a:lnTo>
                  <a:pt x="0" y="46896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0" id="20"/>
          <p:cNvSpPr/>
          <p:nvPr/>
        </p:nvSpPr>
        <p:spPr>
          <a:xfrm flipH="false" flipV="false" rot="0">
            <a:off x="12818174" y="5580184"/>
            <a:ext cx="1821611" cy="473619"/>
          </a:xfrm>
          <a:custGeom>
            <a:avLst/>
            <a:gdLst/>
            <a:ahLst/>
            <a:cxnLst/>
            <a:rect r="r" b="b" t="t" l="l"/>
            <a:pathLst>
              <a:path h="473619" w="1821611">
                <a:moveTo>
                  <a:pt x="0" y="0"/>
                </a:moveTo>
                <a:lnTo>
                  <a:pt x="1821611" y="0"/>
                </a:lnTo>
                <a:lnTo>
                  <a:pt x="1821611" y="473619"/>
                </a:lnTo>
                <a:lnTo>
                  <a:pt x="0" y="47361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1" id="21"/>
          <p:cNvSpPr/>
          <p:nvPr/>
        </p:nvSpPr>
        <p:spPr>
          <a:xfrm flipH="false" flipV="false" rot="-409601">
            <a:off x="13278930" y="4912004"/>
            <a:ext cx="1821611" cy="473619"/>
          </a:xfrm>
          <a:custGeom>
            <a:avLst/>
            <a:gdLst/>
            <a:ahLst/>
            <a:cxnLst/>
            <a:rect r="r" b="b" t="t" l="l"/>
            <a:pathLst>
              <a:path h="473619" w="1821611">
                <a:moveTo>
                  <a:pt x="0" y="0"/>
                </a:moveTo>
                <a:lnTo>
                  <a:pt x="1821611" y="0"/>
                </a:lnTo>
                <a:lnTo>
                  <a:pt x="1821611" y="473619"/>
                </a:lnTo>
                <a:lnTo>
                  <a:pt x="0" y="47361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2" id="22"/>
          <p:cNvSpPr/>
          <p:nvPr/>
        </p:nvSpPr>
        <p:spPr>
          <a:xfrm flipH="false" flipV="false" rot="0">
            <a:off x="3563008" y="5261232"/>
            <a:ext cx="1509784" cy="1328610"/>
          </a:xfrm>
          <a:custGeom>
            <a:avLst/>
            <a:gdLst/>
            <a:ahLst/>
            <a:cxnLst/>
            <a:rect r="r" b="b" t="t" l="l"/>
            <a:pathLst>
              <a:path h="1328610" w="1509784">
                <a:moveTo>
                  <a:pt x="0" y="0"/>
                </a:moveTo>
                <a:lnTo>
                  <a:pt x="1509784" y="0"/>
                </a:lnTo>
                <a:lnTo>
                  <a:pt x="1509784" y="1328610"/>
                </a:lnTo>
                <a:lnTo>
                  <a:pt x="0" y="132861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3" id="23"/>
          <p:cNvSpPr txBox="true"/>
          <p:nvPr/>
        </p:nvSpPr>
        <p:spPr>
          <a:xfrm rot="0">
            <a:off x="2599400" y="1449598"/>
            <a:ext cx="13089200" cy="1518489"/>
          </a:xfrm>
          <a:prstGeom prst="rect">
            <a:avLst/>
          </a:prstGeom>
        </p:spPr>
        <p:txBody>
          <a:bodyPr anchor="t" rtlCol="false" tIns="0" lIns="0" bIns="0" rIns="0">
            <a:spAutoFit/>
          </a:bodyPr>
          <a:lstStyle/>
          <a:p>
            <a:pPr algn="ctr">
              <a:lnSpc>
                <a:spcPts val="12395"/>
              </a:lnSpc>
              <a:spcBef>
                <a:spcPct val="0"/>
              </a:spcBef>
            </a:pPr>
            <a:r>
              <a:rPr lang="en-US" sz="8854">
                <a:solidFill>
                  <a:srgbClr val="FFFFFF"/>
                </a:solidFill>
                <a:latin typeface="More Sugar Thin"/>
              </a:rPr>
              <a:t>The Big 3 </a:t>
            </a:r>
          </a:p>
        </p:txBody>
      </p:sp>
      <p:sp>
        <p:nvSpPr>
          <p:cNvPr name="TextBox 24" id="24"/>
          <p:cNvSpPr txBox="true"/>
          <p:nvPr/>
        </p:nvSpPr>
        <p:spPr>
          <a:xfrm rot="0">
            <a:off x="1433793" y="3105149"/>
            <a:ext cx="15420415" cy="820800"/>
          </a:xfrm>
          <a:prstGeom prst="rect">
            <a:avLst/>
          </a:prstGeom>
        </p:spPr>
        <p:txBody>
          <a:bodyPr anchor="t" rtlCol="false" tIns="0" lIns="0" bIns="0" rIns="0">
            <a:spAutoFit/>
          </a:bodyPr>
          <a:lstStyle/>
          <a:p>
            <a:pPr algn="ctr">
              <a:lnSpc>
                <a:spcPts val="6811"/>
              </a:lnSpc>
            </a:pPr>
            <a:r>
              <a:rPr lang="en-US" sz="4865">
                <a:solidFill>
                  <a:srgbClr val="FFFFFF"/>
                </a:solidFill>
                <a:latin typeface="DM Sans"/>
              </a:rPr>
              <a:t>Sort the grouped ideas into even larger buckets.</a:t>
            </a:r>
          </a:p>
        </p:txBody>
      </p:sp>
      <p:sp>
        <p:nvSpPr>
          <p:cNvPr name="TextBox 25" id="25"/>
          <p:cNvSpPr txBox="true"/>
          <p:nvPr/>
        </p:nvSpPr>
        <p:spPr>
          <a:xfrm rot="0">
            <a:off x="1028700" y="8887753"/>
            <a:ext cx="5304532" cy="825340"/>
          </a:xfrm>
          <a:prstGeom prst="rect">
            <a:avLst/>
          </a:prstGeom>
        </p:spPr>
        <p:txBody>
          <a:bodyPr anchor="t" rtlCol="false" tIns="0" lIns="0" bIns="0" rIns="0">
            <a:spAutoFit/>
          </a:bodyPr>
          <a:lstStyle/>
          <a:p>
            <a:pPr algn="ctr">
              <a:lnSpc>
                <a:spcPts val="3333"/>
              </a:lnSpc>
              <a:spcBef>
                <a:spcPct val="0"/>
              </a:spcBef>
            </a:pPr>
            <a:r>
              <a:rPr lang="en-US" sz="2381">
                <a:solidFill>
                  <a:srgbClr val="FFFFFF"/>
                </a:solidFill>
                <a:latin typeface="DM Sans"/>
              </a:rPr>
              <a:t>Visualizing the </a:t>
            </a:r>
          </a:p>
          <a:p>
            <a:pPr algn="ctr">
              <a:lnSpc>
                <a:spcPts val="3333"/>
              </a:lnSpc>
              <a:spcBef>
                <a:spcPct val="0"/>
              </a:spcBef>
            </a:pPr>
            <a:r>
              <a:rPr lang="en-US" sz="2381">
                <a:solidFill>
                  <a:srgbClr val="FFFFFF"/>
                </a:solidFill>
                <a:latin typeface="DM Sans"/>
              </a:rPr>
              <a:t>prevalence of mental health disorders</a:t>
            </a:r>
          </a:p>
        </p:txBody>
      </p:sp>
      <p:sp>
        <p:nvSpPr>
          <p:cNvPr name="TextBox 26" id="26"/>
          <p:cNvSpPr txBox="true"/>
          <p:nvPr/>
        </p:nvSpPr>
        <p:spPr>
          <a:xfrm rot="0">
            <a:off x="8181723" y="8963953"/>
            <a:ext cx="2354461" cy="825340"/>
          </a:xfrm>
          <a:prstGeom prst="rect">
            <a:avLst/>
          </a:prstGeom>
        </p:spPr>
        <p:txBody>
          <a:bodyPr anchor="t" rtlCol="false" tIns="0" lIns="0" bIns="0" rIns="0">
            <a:spAutoFit/>
          </a:bodyPr>
          <a:lstStyle/>
          <a:p>
            <a:pPr algn="ctr">
              <a:lnSpc>
                <a:spcPts val="3333"/>
              </a:lnSpc>
            </a:pPr>
            <a:r>
              <a:rPr lang="en-US" sz="2381">
                <a:solidFill>
                  <a:srgbClr val="FFFFFF"/>
                </a:solidFill>
                <a:latin typeface="DM Sans"/>
              </a:rPr>
              <a:t>Mapping </a:t>
            </a:r>
          </a:p>
          <a:p>
            <a:pPr algn="ctr">
              <a:lnSpc>
                <a:spcPts val="3333"/>
              </a:lnSpc>
              <a:spcBef>
                <a:spcPct val="0"/>
              </a:spcBef>
            </a:pPr>
            <a:r>
              <a:rPr lang="en-US" sz="2381">
                <a:solidFill>
                  <a:srgbClr val="FFFFFF"/>
                </a:solidFill>
                <a:latin typeface="DM Sans"/>
              </a:rPr>
              <a:t>depression rates</a:t>
            </a:r>
          </a:p>
        </p:txBody>
      </p:sp>
      <p:sp>
        <p:nvSpPr>
          <p:cNvPr name="TextBox 27" id="27"/>
          <p:cNvSpPr txBox="true"/>
          <p:nvPr/>
        </p:nvSpPr>
        <p:spPr>
          <a:xfrm rot="0">
            <a:off x="12264479" y="8906803"/>
            <a:ext cx="4994821" cy="825340"/>
          </a:xfrm>
          <a:prstGeom prst="rect">
            <a:avLst/>
          </a:prstGeom>
        </p:spPr>
        <p:txBody>
          <a:bodyPr anchor="t" rtlCol="false" tIns="0" lIns="0" bIns="0" rIns="0">
            <a:spAutoFit/>
          </a:bodyPr>
          <a:lstStyle/>
          <a:p>
            <a:pPr algn="ctr">
              <a:lnSpc>
                <a:spcPts val="3333"/>
              </a:lnSpc>
            </a:pPr>
            <a:r>
              <a:rPr lang="en-US" sz="2381">
                <a:solidFill>
                  <a:srgbClr val="FFFFFF"/>
                </a:solidFill>
                <a:latin typeface="DM Sans"/>
              </a:rPr>
              <a:t>Developing </a:t>
            </a:r>
          </a:p>
          <a:p>
            <a:pPr algn="ctr">
              <a:lnSpc>
                <a:spcPts val="3333"/>
              </a:lnSpc>
              <a:spcBef>
                <a:spcPct val="0"/>
              </a:spcBef>
            </a:pPr>
            <a:r>
              <a:rPr lang="en-US" sz="2381">
                <a:solidFill>
                  <a:srgbClr val="FFFFFF"/>
                </a:solidFill>
                <a:latin typeface="DM Sans"/>
              </a:rPr>
              <a:t>predictive models for mental health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433863">
            <a:off x="9850368" y="5101266"/>
            <a:ext cx="4591887" cy="4733904"/>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1523295" y="565549"/>
            <a:ext cx="4099729" cy="4226525"/>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5996800">
            <a:off x="15300386" y="4810108"/>
            <a:ext cx="5975228" cy="6160028"/>
          </a:xfrm>
          <a:prstGeom prst="rect">
            <a:avLst/>
          </a:prstGeom>
        </p:spPr>
      </p:pic>
      <p:sp>
        <p:nvSpPr>
          <p:cNvPr name="Freeform 5" id="5"/>
          <p:cNvSpPr/>
          <p:nvPr/>
        </p:nvSpPr>
        <p:spPr>
          <a:xfrm flipH="false" flipV="false" rot="0">
            <a:off x="12296918" y="6701732"/>
            <a:ext cx="1065358" cy="1135556"/>
          </a:xfrm>
          <a:custGeom>
            <a:avLst/>
            <a:gdLst/>
            <a:ahLst/>
            <a:cxnLst/>
            <a:rect r="r" b="b" t="t" l="l"/>
            <a:pathLst>
              <a:path h="1135556" w="1065358">
                <a:moveTo>
                  <a:pt x="0" y="0"/>
                </a:moveTo>
                <a:lnTo>
                  <a:pt x="1065358" y="0"/>
                </a:lnTo>
                <a:lnTo>
                  <a:pt x="1065358" y="1135556"/>
                </a:lnTo>
                <a:lnTo>
                  <a:pt x="0" y="11355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3196030">
            <a:off x="10990616" y="6133955"/>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98794">
            <a:off x="10990616" y="7666926"/>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7259300" y="725026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701688">
            <a:off x="16649451" y="900054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649451" y="6551291"/>
            <a:ext cx="2189044" cy="429849"/>
          </a:xfrm>
          <a:custGeom>
            <a:avLst/>
            <a:gdLst/>
            <a:ahLst/>
            <a:cxnLst/>
            <a:rect r="r" b="b" t="t" l="l"/>
            <a:pathLst>
              <a:path h="429849" w="2189044">
                <a:moveTo>
                  <a:pt x="0" y="0"/>
                </a:moveTo>
                <a:lnTo>
                  <a:pt x="2189044" y="0"/>
                </a:lnTo>
                <a:lnTo>
                  <a:pt x="2189044" y="429848"/>
                </a:lnTo>
                <a:lnTo>
                  <a:pt x="0" y="429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0671625">
            <a:off x="16513004" y="8234703"/>
            <a:ext cx="2189044" cy="429849"/>
          </a:xfrm>
          <a:custGeom>
            <a:avLst/>
            <a:gdLst/>
            <a:ahLst/>
            <a:cxnLst/>
            <a:rect r="r" b="b" t="t" l="l"/>
            <a:pathLst>
              <a:path h="429849" w="2189044">
                <a:moveTo>
                  <a:pt x="0" y="0"/>
                </a:moveTo>
                <a:lnTo>
                  <a:pt x="2189044" y="0"/>
                </a:lnTo>
                <a:lnTo>
                  <a:pt x="2189044" y="429849"/>
                </a:lnTo>
                <a:lnTo>
                  <a:pt x="0" y="4298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293159">
            <a:off x="9614862" y="584963"/>
            <a:ext cx="1509784" cy="1328610"/>
          </a:xfrm>
          <a:custGeom>
            <a:avLst/>
            <a:gdLst/>
            <a:ahLst/>
            <a:cxnLst/>
            <a:rect r="r" b="b" t="t" l="l"/>
            <a:pathLst>
              <a:path h="1328610" w="1509784">
                <a:moveTo>
                  <a:pt x="0" y="0"/>
                </a:moveTo>
                <a:lnTo>
                  <a:pt x="1509785" y="0"/>
                </a:lnTo>
                <a:lnTo>
                  <a:pt x="1509785" y="1328611"/>
                </a:lnTo>
                <a:lnTo>
                  <a:pt x="0" y="13286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6770550" y="1975456"/>
            <a:ext cx="973423" cy="1627303"/>
          </a:xfrm>
          <a:custGeom>
            <a:avLst/>
            <a:gdLst/>
            <a:ahLst/>
            <a:cxnLst/>
            <a:rect r="r" b="b" t="t" l="l"/>
            <a:pathLst>
              <a:path h="1627303" w="973423">
                <a:moveTo>
                  <a:pt x="0" y="0"/>
                </a:moveTo>
                <a:lnTo>
                  <a:pt x="973423" y="0"/>
                </a:lnTo>
                <a:lnTo>
                  <a:pt x="973423" y="1627303"/>
                </a:lnTo>
                <a:lnTo>
                  <a:pt x="0" y="16273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409601">
            <a:off x="5654821" y="9113832"/>
            <a:ext cx="2639025" cy="686146"/>
          </a:xfrm>
          <a:custGeom>
            <a:avLst/>
            <a:gdLst/>
            <a:ahLst/>
            <a:cxnLst/>
            <a:rect r="r" b="b" t="t" l="l"/>
            <a:pathLst>
              <a:path h="686146" w="2639025">
                <a:moveTo>
                  <a:pt x="0" y="0"/>
                </a:moveTo>
                <a:lnTo>
                  <a:pt x="2639025" y="0"/>
                </a:lnTo>
                <a:lnTo>
                  <a:pt x="2639025" y="686146"/>
                </a:lnTo>
                <a:lnTo>
                  <a:pt x="0" y="6861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1669968" y="2994797"/>
            <a:ext cx="7546246" cy="1186924"/>
          </a:xfrm>
          <a:prstGeom prst="rect">
            <a:avLst/>
          </a:prstGeom>
        </p:spPr>
        <p:txBody>
          <a:bodyPr anchor="t" rtlCol="false" tIns="0" lIns="0" bIns="0" rIns="0">
            <a:spAutoFit/>
          </a:bodyPr>
          <a:lstStyle/>
          <a:p>
            <a:pPr>
              <a:lnSpc>
                <a:spcPts val="8854"/>
              </a:lnSpc>
            </a:pPr>
            <a:r>
              <a:rPr lang="en-US" sz="8854">
                <a:solidFill>
                  <a:srgbClr val="FFFFFF"/>
                </a:solidFill>
                <a:latin typeface="More Sugar Thin"/>
              </a:rPr>
              <a:t>Q1</a:t>
            </a:r>
          </a:p>
        </p:txBody>
      </p:sp>
      <p:sp>
        <p:nvSpPr>
          <p:cNvPr name="TextBox 16" id="16"/>
          <p:cNvSpPr txBox="true"/>
          <p:nvPr/>
        </p:nvSpPr>
        <p:spPr>
          <a:xfrm rot="0">
            <a:off x="1669968" y="4329675"/>
            <a:ext cx="7045549" cy="3391153"/>
          </a:xfrm>
          <a:prstGeom prst="rect">
            <a:avLst/>
          </a:prstGeom>
        </p:spPr>
        <p:txBody>
          <a:bodyPr anchor="t" rtlCol="false" tIns="0" lIns="0" bIns="0" rIns="0">
            <a:spAutoFit/>
          </a:bodyPr>
          <a:lstStyle/>
          <a:p>
            <a:pPr>
              <a:lnSpc>
                <a:spcPts val="6811"/>
              </a:lnSpc>
            </a:pPr>
            <a:r>
              <a:rPr lang="en-US" sz="4865">
                <a:solidFill>
                  <a:srgbClr val="FFFFFF"/>
                </a:solidFill>
                <a:latin typeface="DM Sans"/>
              </a:rPr>
              <a:t>Visualizing the</a:t>
            </a:r>
            <a:r>
              <a:rPr lang="en-US" sz="4865">
                <a:solidFill>
                  <a:srgbClr val="FFFFFF"/>
                </a:solidFill>
                <a:latin typeface="DM Sans"/>
              </a:rPr>
              <a:t> </a:t>
            </a:r>
          </a:p>
          <a:p>
            <a:pPr>
              <a:lnSpc>
                <a:spcPts val="6811"/>
              </a:lnSpc>
            </a:pPr>
            <a:r>
              <a:rPr lang="en-US" sz="4865">
                <a:solidFill>
                  <a:srgbClr val="FFFFFF"/>
                </a:solidFill>
                <a:latin typeface="DM Sans"/>
              </a:rPr>
              <a:t>prevalence of mental health disorders</a:t>
            </a:r>
          </a:p>
          <a:p>
            <a:pPr>
              <a:lnSpc>
                <a:spcPts val="6811"/>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433863">
            <a:off x="9850368" y="5101266"/>
            <a:ext cx="4591887" cy="4733904"/>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1523295" y="565549"/>
            <a:ext cx="4099729" cy="4226525"/>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5996800">
            <a:off x="15300386" y="4810108"/>
            <a:ext cx="5975228" cy="6160028"/>
          </a:xfrm>
          <a:prstGeom prst="rect">
            <a:avLst/>
          </a:prstGeom>
        </p:spPr>
      </p:pic>
      <p:sp>
        <p:nvSpPr>
          <p:cNvPr name="Freeform 5" id="5"/>
          <p:cNvSpPr/>
          <p:nvPr/>
        </p:nvSpPr>
        <p:spPr>
          <a:xfrm flipH="false" flipV="false" rot="0">
            <a:off x="13903434" y="2678812"/>
            <a:ext cx="1155283" cy="1329300"/>
          </a:xfrm>
          <a:custGeom>
            <a:avLst/>
            <a:gdLst/>
            <a:ahLst/>
            <a:cxnLst/>
            <a:rect r="r" b="b" t="t" l="l"/>
            <a:pathLst>
              <a:path h="1329300" w="1155283">
                <a:moveTo>
                  <a:pt x="0" y="0"/>
                </a:moveTo>
                <a:lnTo>
                  <a:pt x="1155282" y="0"/>
                </a:lnTo>
                <a:lnTo>
                  <a:pt x="1155282"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448236">
            <a:off x="12823826" y="1708922"/>
            <a:ext cx="1155283" cy="1329300"/>
          </a:xfrm>
          <a:custGeom>
            <a:avLst/>
            <a:gdLst/>
            <a:ahLst/>
            <a:cxnLst/>
            <a:rect r="r" b="b" t="t" l="l"/>
            <a:pathLst>
              <a:path h="1329300" w="1155283">
                <a:moveTo>
                  <a:pt x="0" y="0"/>
                </a:moveTo>
                <a:lnTo>
                  <a:pt x="1155283" y="0"/>
                </a:lnTo>
                <a:lnTo>
                  <a:pt x="1155283"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259300" y="725026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701688">
            <a:off x="16649451" y="9000540"/>
            <a:ext cx="2885497" cy="645302"/>
          </a:xfrm>
          <a:custGeom>
            <a:avLst/>
            <a:gdLst/>
            <a:ahLst/>
            <a:cxnLst/>
            <a:rect r="r" b="b" t="t" l="l"/>
            <a:pathLst>
              <a:path h="645302" w="2885497">
                <a:moveTo>
                  <a:pt x="0" y="0"/>
                </a:moveTo>
                <a:lnTo>
                  <a:pt x="2885497" y="0"/>
                </a:lnTo>
                <a:lnTo>
                  <a:pt x="2885497" y="645302"/>
                </a:lnTo>
                <a:lnTo>
                  <a:pt x="0" y="645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649451" y="6551291"/>
            <a:ext cx="2189044" cy="429849"/>
          </a:xfrm>
          <a:custGeom>
            <a:avLst/>
            <a:gdLst/>
            <a:ahLst/>
            <a:cxnLst/>
            <a:rect r="r" b="b" t="t" l="l"/>
            <a:pathLst>
              <a:path h="429849" w="2189044">
                <a:moveTo>
                  <a:pt x="0" y="0"/>
                </a:moveTo>
                <a:lnTo>
                  <a:pt x="2189044" y="0"/>
                </a:lnTo>
                <a:lnTo>
                  <a:pt x="2189044" y="429848"/>
                </a:lnTo>
                <a:lnTo>
                  <a:pt x="0" y="429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0671625">
            <a:off x="16513004" y="8234703"/>
            <a:ext cx="2189044" cy="429849"/>
          </a:xfrm>
          <a:custGeom>
            <a:avLst/>
            <a:gdLst/>
            <a:ahLst/>
            <a:cxnLst/>
            <a:rect r="r" b="b" t="t" l="l"/>
            <a:pathLst>
              <a:path h="429849" w="2189044">
                <a:moveTo>
                  <a:pt x="0" y="0"/>
                </a:moveTo>
                <a:lnTo>
                  <a:pt x="2189044" y="0"/>
                </a:lnTo>
                <a:lnTo>
                  <a:pt x="2189044" y="429849"/>
                </a:lnTo>
                <a:lnTo>
                  <a:pt x="0" y="4298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293159">
            <a:off x="9614862" y="584963"/>
            <a:ext cx="1509784" cy="1328610"/>
          </a:xfrm>
          <a:custGeom>
            <a:avLst/>
            <a:gdLst/>
            <a:ahLst/>
            <a:cxnLst/>
            <a:rect r="r" b="b" t="t" l="l"/>
            <a:pathLst>
              <a:path h="1328610" w="1509784">
                <a:moveTo>
                  <a:pt x="0" y="0"/>
                </a:moveTo>
                <a:lnTo>
                  <a:pt x="1509785" y="0"/>
                </a:lnTo>
                <a:lnTo>
                  <a:pt x="1509785" y="1328611"/>
                </a:lnTo>
                <a:lnTo>
                  <a:pt x="0" y="13286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6770550" y="1975456"/>
            <a:ext cx="973423" cy="1627303"/>
          </a:xfrm>
          <a:custGeom>
            <a:avLst/>
            <a:gdLst/>
            <a:ahLst/>
            <a:cxnLst/>
            <a:rect r="r" b="b" t="t" l="l"/>
            <a:pathLst>
              <a:path h="1627303" w="973423">
                <a:moveTo>
                  <a:pt x="0" y="0"/>
                </a:moveTo>
                <a:lnTo>
                  <a:pt x="973423" y="0"/>
                </a:lnTo>
                <a:lnTo>
                  <a:pt x="973423" y="1627303"/>
                </a:lnTo>
                <a:lnTo>
                  <a:pt x="0" y="16273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409601">
            <a:off x="5654821" y="9113832"/>
            <a:ext cx="2639025" cy="686146"/>
          </a:xfrm>
          <a:custGeom>
            <a:avLst/>
            <a:gdLst/>
            <a:ahLst/>
            <a:cxnLst/>
            <a:rect r="r" b="b" t="t" l="l"/>
            <a:pathLst>
              <a:path h="686146" w="2639025">
                <a:moveTo>
                  <a:pt x="0" y="0"/>
                </a:moveTo>
                <a:lnTo>
                  <a:pt x="2639025" y="0"/>
                </a:lnTo>
                <a:lnTo>
                  <a:pt x="2639025" y="686146"/>
                </a:lnTo>
                <a:lnTo>
                  <a:pt x="0" y="6861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pic>
        <p:nvPicPr>
          <p:cNvPr name="Picture 14" id="14"/>
          <p:cNvPicPr>
            <a:picLocks noChangeAspect="true"/>
          </p:cNvPicPr>
          <p:nvPr/>
        </p:nvPicPr>
        <p:blipFill>
          <a:blip r:embed="rId15"/>
          <a:srcRect l="0" t="0" r="0" b="0"/>
          <a:stretch>
            <a:fillRect/>
          </a:stretch>
        </p:blipFill>
        <p:spPr>
          <a:xfrm flipH="false" flipV="false" rot="0">
            <a:off x="10674689" y="6414048"/>
            <a:ext cx="2664206" cy="2291218"/>
          </a:xfrm>
          <a:prstGeom prst="rect">
            <a:avLst/>
          </a:prstGeom>
        </p:spPr>
      </p:pic>
      <p:sp>
        <p:nvSpPr>
          <p:cNvPr name="TextBox 15" id="15"/>
          <p:cNvSpPr txBox="true"/>
          <p:nvPr/>
        </p:nvSpPr>
        <p:spPr>
          <a:xfrm rot="0">
            <a:off x="1669968" y="2994797"/>
            <a:ext cx="7546246" cy="1186924"/>
          </a:xfrm>
          <a:prstGeom prst="rect">
            <a:avLst/>
          </a:prstGeom>
        </p:spPr>
        <p:txBody>
          <a:bodyPr anchor="t" rtlCol="false" tIns="0" lIns="0" bIns="0" rIns="0">
            <a:spAutoFit/>
          </a:bodyPr>
          <a:lstStyle/>
          <a:p>
            <a:pPr>
              <a:lnSpc>
                <a:spcPts val="8854"/>
              </a:lnSpc>
            </a:pPr>
            <a:r>
              <a:rPr lang="en-US" sz="8854">
                <a:solidFill>
                  <a:srgbClr val="FFFFFF"/>
                </a:solidFill>
                <a:latin typeface="More Sugar Thin"/>
              </a:rPr>
              <a:t>Q2</a:t>
            </a:r>
          </a:p>
        </p:txBody>
      </p:sp>
      <p:sp>
        <p:nvSpPr>
          <p:cNvPr name="TextBox 16" id="16"/>
          <p:cNvSpPr txBox="true"/>
          <p:nvPr/>
        </p:nvSpPr>
        <p:spPr>
          <a:xfrm rot="0">
            <a:off x="1669968" y="4329675"/>
            <a:ext cx="7045549" cy="2533903"/>
          </a:xfrm>
          <a:prstGeom prst="rect">
            <a:avLst/>
          </a:prstGeom>
        </p:spPr>
        <p:txBody>
          <a:bodyPr anchor="t" rtlCol="false" tIns="0" lIns="0" bIns="0" rIns="0">
            <a:spAutoFit/>
          </a:bodyPr>
          <a:lstStyle/>
          <a:p>
            <a:pPr>
              <a:lnSpc>
                <a:spcPts val="6811"/>
              </a:lnSpc>
            </a:pPr>
            <a:r>
              <a:rPr lang="en-US" sz="4865">
                <a:solidFill>
                  <a:srgbClr val="FFFFFF"/>
                </a:solidFill>
                <a:latin typeface="DM Sans"/>
              </a:rPr>
              <a:t>Mapping</a:t>
            </a:r>
            <a:r>
              <a:rPr lang="en-US" sz="4865">
                <a:solidFill>
                  <a:srgbClr val="FFFFFF"/>
                </a:solidFill>
                <a:latin typeface="DM Sans"/>
              </a:rPr>
              <a:t> </a:t>
            </a:r>
          </a:p>
          <a:p>
            <a:pPr>
              <a:lnSpc>
                <a:spcPts val="6811"/>
              </a:lnSpc>
            </a:pPr>
            <a:r>
              <a:rPr lang="en-US" sz="4865">
                <a:solidFill>
                  <a:srgbClr val="FFFFFF"/>
                </a:solidFill>
                <a:latin typeface="DM Sans"/>
              </a:rPr>
              <a:t>depression rates</a:t>
            </a:r>
          </a:p>
          <a:p>
            <a:pPr>
              <a:lnSpc>
                <a:spcPts val="681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433863">
            <a:off x="9850368" y="5101266"/>
            <a:ext cx="4591887" cy="4733904"/>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1523295" y="565549"/>
            <a:ext cx="4099729" cy="4226525"/>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5996800">
            <a:off x="15300386" y="4810108"/>
            <a:ext cx="5975228" cy="6160028"/>
          </a:xfrm>
          <a:prstGeom prst="rect">
            <a:avLst/>
          </a:prstGeom>
        </p:spPr>
      </p:pic>
      <p:sp>
        <p:nvSpPr>
          <p:cNvPr name="Freeform 5" id="5"/>
          <p:cNvSpPr/>
          <p:nvPr/>
        </p:nvSpPr>
        <p:spPr>
          <a:xfrm flipH="false" flipV="false" rot="0">
            <a:off x="13903434" y="2678812"/>
            <a:ext cx="1155283" cy="1329300"/>
          </a:xfrm>
          <a:custGeom>
            <a:avLst/>
            <a:gdLst/>
            <a:ahLst/>
            <a:cxnLst/>
            <a:rect r="r" b="b" t="t" l="l"/>
            <a:pathLst>
              <a:path h="1329300" w="1155283">
                <a:moveTo>
                  <a:pt x="0" y="0"/>
                </a:moveTo>
                <a:lnTo>
                  <a:pt x="1155282" y="0"/>
                </a:lnTo>
                <a:lnTo>
                  <a:pt x="1155282"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448236">
            <a:off x="12823826" y="1708922"/>
            <a:ext cx="1155283" cy="1329300"/>
          </a:xfrm>
          <a:custGeom>
            <a:avLst/>
            <a:gdLst/>
            <a:ahLst/>
            <a:cxnLst/>
            <a:rect r="r" b="b" t="t" l="l"/>
            <a:pathLst>
              <a:path h="1329300" w="1155283">
                <a:moveTo>
                  <a:pt x="0" y="0"/>
                </a:moveTo>
                <a:lnTo>
                  <a:pt x="1155283" y="0"/>
                </a:lnTo>
                <a:lnTo>
                  <a:pt x="1155283" y="1329300"/>
                </a:lnTo>
                <a:lnTo>
                  <a:pt x="0" y="1329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296918" y="6701732"/>
            <a:ext cx="1065358" cy="1135556"/>
          </a:xfrm>
          <a:custGeom>
            <a:avLst/>
            <a:gdLst/>
            <a:ahLst/>
            <a:cxnLst/>
            <a:rect r="r" b="b" t="t" l="l"/>
            <a:pathLst>
              <a:path h="1135556" w="1065358">
                <a:moveTo>
                  <a:pt x="0" y="0"/>
                </a:moveTo>
                <a:lnTo>
                  <a:pt x="1065358" y="0"/>
                </a:lnTo>
                <a:lnTo>
                  <a:pt x="1065358" y="1135556"/>
                </a:lnTo>
                <a:lnTo>
                  <a:pt x="0" y="1135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3196030">
            <a:off x="10990616" y="6133955"/>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98794">
            <a:off x="10990616" y="7666926"/>
            <a:ext cx="1065358" cy="1135556"/>
          </a:xfrm>
          <a:custGeom>
            <a:avLst/>
            <a:gdLst/>
            <a:ahLst/>
            <a:cxnLst/>
            <a:rect r="r" b="b" t="t" l="l"/>
            <a:pathLst>
              <a:path h="1135556" w="1065358">
                <a:moveTo>
                  <a:pt x="0" y="0"/>
                </a:moveTo>
                <a:lnTo>
                  <a:pt x="1065358" y="0"/>
                </a:lnTo>
                <a:lnTo>
                  <a:pt x="1065358" y="1135555"/>
                </a:lnTo>
                <a:lnTo>
                  <a:pt x="0" y="1135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293159">
            <a:off x="9614862" y="584963"/>
            <a:ext cx="1509784" cy="1328610"/>
          </a:xfrm>
          <a:custGeom>
            <a:avLst/>
            <a:gdLst/>
            <a:ahLst/>
            <a:cxnLst/>
            <a:rect r="r" b="b" t="t" l="l"/>
            <a:pathLst>
              <a:path h="1328610" w="1509784">
                <a:moveTo>
                  <a:pt x="0" y="0"/>
                </a:moveTo>
                <a:lnTo>
                  <a:pt x="1509785" y="0"/>
                </a:lnTo>
                <a:lnTo>
                  <a:pt x="1509785" y="1328611"/>
                </a:lnTo>
                <a:lnTo>
                  <a:pt x="0" y="13286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6770550" y="1975456"/>
            <a:ext cx="973423" cy="1627303"/>
          </a:xfrm>
          <a:custGeom>
            <a:avLst/>
            <a:gdLst/>
            <a:ahLst/>
            <a:cxnLst/>
            <a:rect r="r" b="b" t="t" l="l"/>
            <a:pathLst>
              <a:path h="1627303" w="973423">
                <a:moveTo>
                  <a:pt x="0" y="0"/>
                </a:moveTo>
                <a:lnTo>
                  <a:pt x="973423" y="0"/>
                </a:lnTo>
                <a:lnTo>
                  <a:pt x="973423" y="1627303"/>
                </a:lnTo>
                <a:lnTo>
                  <a:pt x="0" y="16273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409601">
            <a:off x="5654821" y="9113832"/>
            <a:ext cx="2639025" cy="686146"/>
          </a:xfrm>
          <a:custGeom>
            <a:avLst/>
            <a:gdLst/>
            <a:ahLst/>
            <a:cxnLst/>
            <a:rect r="r" b="b" t="t" l="l"/>
            <a:pathLst>
              <a:path h="686146" w="2639025">
                <a:moveTo>
                  <a:pt x="0" y="0"/>
                </a:moveTo>
                <a:lnTo>
                  <a:pt x="2639025" y="0"/>
                </a:lnTo>
                <a:lnTo>
                  <a:pt x="2639025" y="686146"/>
                </a:lnTo>
                <a:lnTo>
                  <a:pt x="0" y="6861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13" id="13"/>
          <p:cNvPicPr>
            <a:picLocks noChangeAspect="true"/>
          </p:cNvPicPr>
          <p:nvPr/>
        </p:nvPicPr>
        <p:blipFill>
          <a:blip r:embed="rId13"/>
          <a:srcRect l="0" t="0" r="0" b="0"/>
          <a:stretch>
            <a:fillRect/>
          </a:stretch>
        </p:blipFill>
        <p:spPr>
          <a:xfrm flipH="false" flipV="false" rot="0">
            <a:off x="1497497" y="2392017"/>
            <a:ext cx="6494188" cy="6494188"/>
          </a:xfrm>
          <a:prstGeom prst="rect">
            <a:avLst/>
          </a:prstGeom>
        </p:spPr>
      </p:pic>
      <p:sp>
        <p:nvSpPr>
          <p:cNvPr name="TextBox 14" id="14"/>
          <p:cNvSpPr txBox="true"/>
          <p:nvPr/>
        </p:nvSpPr>
        <p:spPr>
          <a:xfrm rot="0">
            <a:off x="1669968" y="2994797"/>
            <a:ext cx="7546246" cy="1186924"/>
          </a:xfrm>
          <a:prstGeom prst="rect">
            <a:avLst/>
          </a:prstGeom>
        </p:spPr>
        <p:txBody>
          <a:bodyPr anchor="t" rtlCol="false" tIns="0" lIns="0" bIns="0" rIns="0">
            <a:spAutoFit/>
          </a:bodyPr>
          <a:lstStyle/>
          <a:p>
            <a:pPr>
              <a:lnSpc>
                <a:spcPts val="8854"/>
              </a:lnSpc>
            </a:pPr>
            <a:r>
              <a:rPr lang="en-US" sz="8854">
                <a:solidFill>
                  <a:srgbClr val="FFFFFF"/>
                </a:solidFill>
                <a:latin typeface="More Sugar Thin"/>
              </a:rPr>
              <a:t>Q3</a:t>
            </a:r>
          </a:p>
        </p:txBody>
      </p:sp>
      <p:sp>
        <p:nvSpPr>
          <p:cNvPr name="TextBox 15" id="15"/>
          <p:cNvSpPr txBox="true"/>
          <p:nvPr/>
        </p:nvSpPr>
        <p:spPr>
          <a:xfrm rot="0">
            <a:off x="1669968" y="4329675"/>
            <a:ext cx="7045549" cy="3391153"/>
          </a:xfrm>
          <a:prstGeom prst="rect">
            <a:avLst/>
          </a:prstGeom>
        </p:spPr>
        <p:txBody>
          <a:bodyPr anchor="t" rtlCol="false" tIns="0" lIns="0" bIns="0" rIns="0">
            <a:spAutoFit/>
          </a:bodyPr>
          <a:lstStyle/>
          <a:p>
            <a:pPr>
              <a:lnSpc>
                <a:spcPts val="6811"/>
              </a:lnSpc>
            </a:pPr>
            <a:r>
              <a:rPr lang="en-US" sz="4865">
                <a:solidFill>
                  <a:srgbClr val="FFFFFF"/>
                </a:solidFill>
                <a:latin typeface="DM Sans"/>
              </a:rPr>
              <a:t>Developing</a:t>
            </a:r>
            <a:r>
              <a:rPr lang="en-US" sz="4865">
                <a:solidFill>
                  <a:srgbClr val="FFFFFF"/>
                </a:solidFill>
                <a:latin typeface="DM Sans"/>
              </a:rPr>
              <a:t> </a:t>
            </a:r>
          </a:p>
          <a:p>
            <a:pPr>
              <a:lnSpc>
                <a:spcPts val="6811"/>
              </a:lnSpc>
            </a:pPr>
            <a:r>
              <a:rPr lang="en-US" sz="4865">
                <a:solidFill>
                  <a:srgbClr val="FFFFFF"/>
                </a:solidFill>
                <a:latin typeface="DM Sans"/>
              </a:rPr>
              <a:t>predictive models for mental health</a:t>
            </a:r>
          </a:p>
          <a:p>
            <a:pPr>
              <a:lnSpc>
                <a:spcPts val="681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80497">
            <a:off x="-396957" y="-566979"/>
            <a:ext cx="6456872" cy="4114800"/>
          </a:xfrm>
          <a:custGeom>
            <a:avLst/>
            <a:gdLst/>
            <a:ahLst/>
            <a:cxnLst/>
            <a:rect r="r" b="b" t="t" l="l"/>
            <a:pathLst>
              <a:path h="4114800" w="6456872">
                <a:moveTo>
                  <a:pt x="0" y="0"/>
                </a:moveTo>
                <a:lnTo>
                  <a:pt x="6456872" y="0"/>
                </a:lnTo>
                <a:lnTo>
                  <a:pt x="645687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04285">
            <a:off x="12288646" y="-1629800"/>
            <a:ext cx="4813100" cy="5380498"/>
          </a:xfrm>
          <a:custGeom>
            <a:avLst/>
            <a:gdLst/>
            <a:ahLst/>
            <a:cxnLst/>
            <a:rect r="r" b="b" t="t" l="l"/>
            <a:pathLst>
              <a:path h="5380498" w="4813100">
                <a:moveTo>
                  <a:pt x="0" y="0"/>
                </a:moveTo>
                <a:lnTo>
                  <a:pt x="4813099" y="0"/>
                </a:lnTo>
                <a:lnTo>
                  <a:pt x="4813099" y="5380497"/>
                </a:lnTo>
                <a:lnTo>
                  <a:pt x="0" y="5380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15030">
            <a:off x="366872" y="6415323"/>
            <a:ext cx="6484380" cy="6484380"/>
          </a:xfrm>
          <a:custGeom>
            <a:avLst/>
            <a:gdLst/>
            <a:ahLst/>
            <a:cxnLst/>
            <a:rect r="r" b="b" t="t" l="l"/>
            <a:pathLst>
              <a:path h="6484380" w="6484380">
                <a:moveTo>
                  <a:pt x="0" y="0"/>
                </a:moveTo>
                <a:lnTo>
                  <a:pt x="6484381" y="0"/>
                </a:lnTo>
                <a:lnTo>
                  <a:pt x="6484381" y="6484381"/>
                </a:lnTo>
                <a:lnTo>
                  <a:pt x="0" y="6484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805479" y="6571414"/>
            <a:ext cx="6453821" cy="6172200"/>
          </a:xfrm>
          <a:custGeom>
            <a:avLst/>
            <a:gdLst/>
            <a:ahLst/>
            <a:cxnLst/>
            <a:rect r="r" b="b" t="t" l="l"/>
            <a:pathLst>
              <a:path h="6172200" w="6453821">
                <a:moveTo>
                  <a:pt x="0" y="0"/>
                </a:moveTo>
                <a:lnTo>
                  <a:pt x="6453821" y="0"/>
                </a:lnTo>
                <a:lnTo>
                  <a:pt x="6453821" y="6172200"/>
                </a:lnTo>
                <a:lnTo>
                  <a:pt x="0" y="6172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DAGAAm5dVbA</dc:identifier>
  <dcterms:modified xsi:type="dcterms:W3CDTF">2011-08-01T06:04:30Z</dcterms:modified>
  <cp:revision>1</cp:revision>
  <dc:title>Copy of Project 4 Group 5</dc:title>
</cp:coreProperties>
</file>